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445" r:id="rId2"/>
    <p:sldId id="446" r:id="rId3"/>
    <p:sldId id="393" r:id="rId4"/>
    <p:sldId id="447" r:id="rId5"/>
    <p:sldId id="448" r:id="rId6"/>
    <p:sldId id="44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14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D22A1-38BF-6E40-884E-8357B5F9DBC9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A0D43-3EA2-8445-8B4B-2563EF0E2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4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attack involves, adding an entity in the video, this could be a human subject, or an object. For instance here we have added a cup on the table. </a:t>
            </a:r>
          </a:p>
        </p:txBody>
      </p:sp>
    </p:spTree>
    <p:extLst>
      <p:ext uri="{BB962C8B-B14F-4D97-AF65-F5344CB8AC3E}">
        <p14:creationId xmlns:p14="http://schemas.microsoft.com/office/powerpoint/2010/main" val="407781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Second attack is exact opposite of the first attack, where we are trying to remove a entity, here the dancer in the center.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00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Attack 3 involves background or localized color changes in the video. Here, the jersey of the player was altered. </a:t>
            </a:r>
          </a:p>
        </p:txBody>
      </p:sp>
    </p:spTree>
    <p:extLst>
      <p:ext uri="{BB962C8B-B14F-4D97-AF65-F5344CB8AC3E}">
        <p14:creationId xmlns:p14="http://schemas.microsoft.com/office/powerpoint/2010/main" val="162330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Attack 4 involved addition or alteration of text in the video. Here we altered the venue and the year of the Olympic games. </a:t>
            </a:r>
          </a:p>
        </p:txBody>
      </p:sp>
    </p:spTree>
    <p:extLst>
      <p:ext uri="{BB962C8B-B14F-4D97-AF65-F5344CB8AC3E}">
        <p14:creationId xmlns:p14="http://schemas.microsoft.com/office/powerpoint/2010/main" val="153721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Attack 5 is temporally altering the video, slowing down, deleting frames in between, or adding more frames in the video. </a:t>
            </a:r>
          </a:p>
        </p:txBody>
      </p:sp>
    </p:spTree>
    <p:extLst>
      <p:ext uri="{BB962C8B-B14F-4D97-AF65-F5344CB8AC3E}">
        <p14:creationId xmlns:p14="http://schemas.microsoft.com/office/powerpoint/2010/main" val="401316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attack involved audio manipulations like changing the background audio. </a:t>
            </a:r>
          </a:p>
        </p:txBody>
      </p:sp>
    </p:spTree>
    <p:extLst>
      <p:ext uri="{BB962C8B-B14F-4D97-AF65-F5344CB8AC3E}">
        <p14:creationId xmlns:p14="http://schemas.microsoft.com/office/powerpoint/2010/main" val="167266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39DB-3F3B-CE48-A6F7-379C464D4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F06D6-9929-104F-8234-D20CDB2B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59229-ED80-1741-BC7C-20563581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44D1E-E09A-6D47-ADFC-75970C02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E44F-67AB-BF40-9638-C405FF33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2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56E8-9A26-384D-BEF5-20479533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27B5A-2487-4F42-BBF4-B422522EC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8A85-F7FF-0D41-BDC7-4AF149D0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EDDA0-383A-3648-8473-ADD116C9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5083A-1D3A-D948-ACFA-A284AF1C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5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F609B-48D9-BD4D-830D-DADB50D14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915FF-3DEB-4C42-8723-4BA2972D1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0765-BDD1-0946-AFAA-F1C1E5EE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712AA-4B2C-4948-B5E1-74A9BAB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41450-19FC-9341-B61A-FE6A1F7A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29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52A9-B0EA-394B-8E73-3DECD361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35D33-3742-F24F-BCF8-B95945501F7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Google Shape;17;p2">
            <a:extLst>
              <a:ext uri="{FF2B5EF4-FFF2-40B4-BE49-F238E27FC236}">
                <a16:creationId xmlns:a16="http://schemas.microsoft.com/office/drawing/2014/main" id="{87003AF1-A11B-874C-9A7C-238949000FE3}"/>
              </a:ext>
            </a:extLst>
          </p:cNvPr>
          <p:cNvSpPr/>
          <p:nvPr userDrawn="1"/>
        </p:nvSpPr>
        <p:spPr>
          <a:xfrm>
            <a:off x="12028310" y="0"/>
            <a:ext cx="163690" cy="6858000"/>
          </a:xfrm>
          <a:prstGeom prst="rect">
            <a:avLst/>
          </a:prstGeom>
          <a:solidFill>
            <a:srgbClr val="FF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;p2">
            <a:extLst>
              <a:ext uri="{FF2B5EF4-FFF2-40B4-BE49-F238E27FC236}">
                <a16:creationId xmlns:a16="http://schemas.microsoft.com/office/drawing/2014/main" id="{CB736A19-E1CE-5B43-B8D9-C602F22A12E4}"/>
              </a:ext>
            </a:extLst>
          </p:cNvPr>
          <p:cNvSpPr/>
          <p:nvPr userDrawn="1"/>
        </p:nvSpPr>
        <p:spPr>
          <a:xfrm>
            <a:off x="-32095" y="0"/>
            <a:ext cx="163690" cy="6858000"/>
          </a:xfrm>
          <a:prstGeom prst="rect">
            <a:avLst/>
          </a:prstGeom>
          <a:solidFill>
            <a:srgbClr val="FF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;p2">
            <a:extLst>
              <a:ext uri="{FF2B5EF4-FFF2-40B4-BE49-F238E27FC236}">
                <a16:creationId xmlns:a16="http://schemas.microsoft.com/office/drawing/2014/main" id="{F23B0112-9E61-0047-9C9F-31D0DB8F6A8A}"/>
              </a:ext>
            </a:extLst>
          </p:cNvPr>
          <p:cNvSpPr/>
          <p:nvPr userDrawn="1"/>
        </p:nvSpPr>
        <p:spPr>
          <a:xfrm rot="16200000">
            <a:off x="5984640" y="778054"/>
            <a:ext cx="190628" cy="12224095"/>
          </a:xfrm>
          <a:prstGeom prst="rect">
            <a:avLst/>
          </a:prstGeom>
          <a:solidFill>
            <a:srgbClr val="FF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5DE6DCDE-74B1-144B-9930-6F10B9C3A8F1}"/>
              </a:ext>
            </a:extLst>
          </p:cNvPr>
          <p:cNvSpPr/>
          <p:nvPr userDrawn="1"/>
        </p:nvSpPr>
        <p:spPr>
          <a:xfrm rot="16200000">
            <a:off x="5984640" y="-6091684"/>
            <a:ext cx="190628" cy="12224095"/>
          </a:xfrm>
          <a:prstGeom prst="rect">
            <a:avLst/>
          </a:prstGeom>
          <a:solidFill>
            <a:srgbClr val="FF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74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5109-5F0D-AA49-9B5E-4A9B2B11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A25DB-015F-E44D-804A-96A71F0B7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CA9E0-68B5-DD4F-A6CA-303814F7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1E49D-6B03-A349-8A8C-57276322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9AA0D-C119-AA43-849E-EC55C958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86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60FF-726E-8748-AAE6-3F72C473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36FA1-30E6-CD4A-8100-C2B957C0A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51694-E211-FA4F-A201-55AB3B0C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20B8-3153-2E46-92DF-FFDD3ECF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B5A29-9F86-304D-B161-CBBF4671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9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8305-54F5-4142-9A70-11C7409C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65A65-126A-3149-81E5-2A1C910D3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7275A-DBDB-CD43-9311-15DD80992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E855E-5C27-E946-A337-C11EE34A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3B371-F38D-6A41-B36B-CD790FEA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B0DB7-3531-314C-8406-78AF5675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7D73-4224-CF4A-9DF1-5F640123A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B819-D595-F447-B720-708BEE52F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9A5D9-9339-7C40-A8E1-1EE2C39FC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B26E-A4AE-0B45-ADCD-516344A54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363128-0BB0-D647-93F2-6B0E1F94E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2DDA6-6581-E046-A4A4-35C114D0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B1707-886B-9A44-82DC-C79FC73B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D2385-16A3-4C4F-AF32-2EE6085D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9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C887-CD8F-7F49-B27E-8D837B3E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6D60B-8EE6-0B43-A4FB-6DEE0592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A3A5C-827B-ED4E-98C0-3FB02BC3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F1922-E16E-914E-9F4E-CE312D40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72EEC-43F1-CA4A-AB6C-131A901F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9199C-A335-2B4B-872A-2B85CCC2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98C1B-D282-0E4A-A8E7-F0F776A7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6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DE18-3FA1-4441-ADE7-75417C55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B2980-F16D-6A46-B76A-4AA027E2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1AD46-1F96-AD4E-875C-580378BA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0DD0-35A7-394E-AE4D-8A8B4512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F78BE-FEFF-6B49-BE71-63DFCC7A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68F44-5813-E644-8E84-E4297BE2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7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FE6D-FD03-4048-8CEA-FE03AB8B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40BF9-9478-564A-834B-0D4A9ADCB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6517-A42D-DB4A-8D95-43DADEB83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8DDE1-9E99-9647-9DA9-832AC245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C62A6-939E-634B-A15F-C44344D8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887E0-D89B-5848-A8D5-8B969F2C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3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575075-3168-7649-AAA9-A50CBA73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DD6AC-0031-6B41-926E-D72963997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77D94-6BB3-004D-9D6E-0A46CE4E7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7D36D-F456-7F45-8AB3-5E10A7D006A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ED0B9-0BE8-FC41-8F87-DD3364520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A7DC8-D8E9-5E4C-A154-4D2FC0FE1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F1EA3-B0A8-2C4A-A036-4EE7C7C1D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2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mp4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6.mp4"/><Relationship Id="rId7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6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8.mp4"/><Relationship Id="rId7" Type="http://schemas.openxmlformats.org/officeDocument/2006/relationships/image" Target="../media/image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8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0.mp4"/><Relationship Id="rId7" Type="http://schemas.openxmlformats.org/officeDocument/2006/relationships/image" Target="../media/image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0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1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1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07E8-AA95-C843-81E9-5559BEE8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Gill Sans MT" panose="020B0502020104020203" pitchFamily="34" charset="77"/>
              </a:rPr>
              <a:t>ATTACK 01: Adding an entity/subject </a:t>
            </a:r>
            <a:endParaRPr lang="en-US" b="1">
              <a:latin typeface="Gill Sans MT" panose="020B0502020104020203" pitchFamily="34" charset="77"/>
            </a:endParaRPr>
          </a:p>
        </p:txBody>
      </p:sp>
      <p:pic>
        <p:nvPicPr>
          <p:cNvPr id="3" name="4179_processed.mp4" descr="4179_processed.mp4">
            <a:hlinkClick r:id="" action="ppaction://media"/>
            <a:extLst>
              <a:ext uri="{FF2B5EF4-FFF2-40B4-BE49-F238E27FC236}">
                <a16:creationId xmlns:a16="http://schemas.microsoft.com/office/drawing/2014/main" id="{C59E31CB-B03C-5A4E-8134-7FAC46DD36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0023" y="2423836"/>
            <a:ext cx="5290783" cy="2976066"/>
          </a:xfrm>
          <a:prstGeom prst="rect">
            <a:avLst/>
          </a:prstGeom>
        </p:spPr>
      </p:pic>
      <p:pic>
        <p:nvPicPr>
          <p:cNvPr id="4" name="4179_unedited.mp4" descr="4179_unedited.mp4">
            <a:hlinkClick r:id="" action="ppaction://media"/>
            <a:extLst>
              <a:ext uri="{FF2B5EF4-FFF2-40B4-BE49-F238E27FC236}">
                <a16:creationId xmlns:a16="http://schemas.microsoft.com/office/drawing/2014/main" id="{43E4EBBE-0609-D24D-A8BD-028F0DFE5F2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1192" y="2423836"/>
            <a:ext cx="5290784" cy="29760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57D51-F9A5-A248-8341-FA2E49A872FF}"/>
              </a:ext>
            </a:extLst>
          </p:cNvPr>
          <p:cNvSpPr txBox="1">
            <a:spLocks/>
          </p:cNvSpPr>
          <p:nvPr/>
        </p:nvSpPr>
        <p:spPr>
          <a:xfrm>
            <a:off x="581192" y="5399902"/>
            <a:ext cx="5290783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Real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FBD7B-8B6F-BE43-8538-2C67A9503F02}"/>
              </a:ext>
            </a:extLst>
          </p:cNvPr>
          <p:cNvSpPr txBox="1">
            <a:spLocks/>
          </p:cNvSpPr>
          <p:nvPr/>
        </p:nvSpPr>
        <p:spPr>
          <a:xfrm>
            <a:off x="581192" y="5906970"/>
            <a:ext cx="11029614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Description: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Cup on the table has been added.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74DD1F-2DF5-E949-8A90-5ACFC22EDD79}"/>
              </a:ext>
            </a:extLst>
          </p:cNvPr>
          <p:cNvSpPr txBox="1">
            <a:spLocks/>
          </p:cNvSpPr>
          <p:nvPr/>
        </p:nvSpPr>
        <p:spPr>
          <a:xfrm>
            <a:off x="6326772" y="5399902"/>
            <a:ext cx="5290783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Manipulated</a:t>
            </a:r>
          </a:p>
        </p:txBody>
      </p:sp>
    </p:spTree>
    <p:extLst>
      <p:ext uri="{BB962C8B-B14F-4D97-AF65-F5344CB8AC3E}">
        <p14:creationId xmlns:p14="http://schemas.microsoft.com/office/powerpoint/2010/main" val="5356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07E8-AA95-C843-81E9-5559BEE8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Gill Sans MT" panose="020B0502020104020203" pitchFamily="34" charset="77"/>
              </a:rPr>
              <a:t>ATTACK 02: Removing an entity/subject </a:t>
            </a:r>
            <a:endParaRPr lang="en-US" b="1">
              <a:latin typeface="Gill Sans MT" panose="020B0502020104020203" pitchFamily="34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957D51-F9A5-A248-8341-FA2E49A872FF}"/>
              </a:ext>
            </a:extLst>
          </p:cNvPr>
          <p:cNvSpPr txBox="1">
            <a:spLocks/>
          </p:cNvSpPr>
          <p:nvPr/>
        </p:nvSpPr>
        <p:spPr>
          <a:xfrm>
            <a:off x="581192" y="5399902"/>
            <a:ext cx="5290783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Real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FBD7B-8B6F-BE43-8538-2C67A9503F02}"/>
              </a:ext>
            </a:extLst>
          </p:cNvPr>
          <p:cNvSpPr txBox="1">
            <a:spLocks/>
          </p:cNvSpPr>
          <p:nvPr/>
        </p:nvSpPr>
        <p:spPr>
          <a:xfrm>
            <a:off x="784277" y="5906970"/>
            <a:ext cx="10826529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Description: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Dancer has been removed.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74DD1F-2DF5-E949-8A90-5ACFC22EDD79}"/>
              </a:ext>
            </a:extLst>
          </p:cNvPr>
          <p:cNvSpPr txBox="1">
            <a:spLocks/>
          </p:cNvSpPr>
          <p:nvPr/>
        </p:nvSpPr>
        <p:spPr>
          <a:xfrm>
            <a:off x="6326772" y="5399902"/>
            <a:ext cx="5290783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Manipulated</a:t>
            </a:r>
          </a:p>
        </p:txBody>
      </p:sp>
      <p:pic>
        <p:nvPicPr>
          <p:cNvPr id="8" name="0000_processed.mp4" descr="0000_processed.mp4">
            <a:hlinkClick r:id="" action="ppaction://media"/>
            <a:extLst>
              <a:ext uri="{FF2B5EF4-FFF2-40B4-BE49-F238E27FC236}">
                <a16:creationId xmlns:a16="http://schemas.microsoft.com/office/drawing/2014/main" id="{FAFAF67C-BC78-B241-A77E-DF2EAE8C1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2058" y="2382338"/>
            <a:ext cx="5368748" cy="3017564"/>
          </a:xfrm>
          <a:prstGeom prst="rect">
            <a:avLst/>
          </a:prstGeom>
        </p:spPr>
      </p:pic>
      <p:pic>
        <p:nvPicPr>
          <p:cNvPr id="9" name="000_unedited.mp4" descr="000_unedited.mp4">
            <a:hlinkClick r:id="" action="ppaction://media"/>
            <a:extLst>
              <a:ext uri="{FF2B5EF4-FFF2-40B4-BE49-F238E27FC236}">
                <a16:creationId xmlns:a16="http://schemas.microsoft.com/office/drawing/2014/main" id="{68132FA4-F9E0-0845-BEBB-A34A48F9E34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4277" y="2382337"/>
            <a:ext cx="5368751" cy="30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7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091_processed.mp4" descr="4091_processed.mp4">
            <a:hlinkClick r:id="" action="ppaction://media"/>
            <a:extLst>
              <a:ext uri="{FF2B5EF4-FFF2-40B4-BE49-F238E27FC236}">
                <a16:creationId xmlns:a16="http://schemas.microsoft.com/office/drawing/2014/main" id="{9402A8F5-8E43-5D41-9BF2-834A52D0B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42683" y="2258197"/>
            <a:ext cx="5585252" cy="3141705"/>
          </a:xfrm>
          <a:prstGeom prst="rect">
            <a:avLst/>
          </a:prstGeom>
        </p:spPr>
      </p:pic>
      <p:pic>
        <p:nvPicPr>
          <p:cNvPr id="3" name="4091_unedited.mp4" descr="4091_unedited.mp4">
            <a:hlinkClick r:id="" action="ppaction://media"/>
            <a:extLst>
              <a:ext uri="{FF2B5EF4-FFF2-40B4-BE49-F238E27FC236}">
                <a16:creationId xmlns:a16="http://schemas.microsoft.com/office/drawing/2014/main" id="{F3AFABD7-A186-DC47-ACB8-943E342010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9967" y="2258197"/>
            <a:ext cx="5585254" cy="314170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FDA9EA-9DE6-2641-A6F4-6A6F059A627F}"/>
              </a:ext>
            </a:extLst>
          </p:cNvPr>
          <p:cNvSpPr txBox="1">
            <a:spLocks/>
          </p:cNvSpPr>
          <p:nvPr/>
        </p:nvSpPr>
        <p:spPr>
          <a:xfrm>
            <a:off x="529967" y="5399902"/>
            <a:ext cx="5585252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Real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AC0B75-0CEB-9F4A-873D-CDA08EBE1EEB}"/>
              </a:ext>
            </a:extLst>
          </p:cNvPr>
          <p:cNvSpPr txBox="1">
            <a:spLocks/>
          </p:cNvSpPr>
          <p:nvPr/>
        </p:nvSpPr>
        <p:spPr>
          <a:xfrm>
            <a:off x="6142681" y="5399902"/>
            <a:ext cx="5585251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Manipulated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8787E1-FE4C-D346-82DB-013A21EB2F84}"/>
              </a:ext>
            </a:extLst>
          </p:cNvPr>
          <p:cNvSpPr txBox="1">
            <a:spLocks/>
          </p:cNvSpPr>
          <p:nvPr/>
        </p:nvSpPr>
        <p:spPr>
          <a:xfrm>
            <a:off x="529968" y="5921104"/>
            <a:ext cx="11197964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Description: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Color of the jersey for one player changed.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7A877A-447F-C64A-9D87-8D2D9B71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Gill Sans MT" panose="020B0502020104020203" pitchFamily="34" charset="77"/>
              </a:rPr>
              <a:t>ATTACK 03: Background/Color Change</a:t>
            </a:r>
            <a:endParaRPr lang="en-US" b="1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3950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2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FDA9EA-9DE6-2641-A6F4-6A6F059A627F}"/>
              </a:ext>
            </a:extLst>
          </p:cNvPr>
          <p:cNvSpPr txBox="1">
            <a:spLocks/>
          </p:cNvSpPr>
          <p:nvPr/>
        </p:nvSpPr>
        <p:spPr>
          <a:xfrm>
            <a:off x="433861" y="5399902"/>
            <a:ext cx="5541320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Real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AC0B75-0CEB-9F4A-873D-CDA08EBE1EEB}"/>
              </a:ext>
            </a:extLst>
          </p:cNvPr>
          <p:cNvSpPr txBox="1">
            <a:spLocks/>
          </p:cNvSpPr>
          <p:nvPr/>
        </p:nvSpPr>
        <p:spPr>
          <a:xfrm>
            <a:off x="6142681" y="5399902"/>
            <a:ext cx="5585251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Manipulated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8787E1-FE4C-D346-82DB-013A21EB2F84}"/>
              </a:ext>
            </a:extLst>
          </p:cNvPr>
          <p:cNvSpPr txBox="1">
            <a:spLocks/>
          </p:cNvSpPr>
          <p:nvPr/>
        </p:nvSpPr>
        <p:spPr>
          <a:xfrm>
            <a:off x="433862" y="5921104"/>
            <a:ext cx="11203458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Description: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Text regarding location and year changed.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7A877A-447F-C64A-9D87-8D2D9B71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Gill Sans MT" panose="020B0502020104020203" pitchFamily="34" charset="77"/>
              </a:rPr>
              <a:t>ATTACK 04: Text Replaced/Added</a:t>
            </a:r>
            <a:endParaRPr lang="en-US" b="1">
              <a:latin typeface="Gill Sans MT" panose="020B0502020104020203" pitchFamily="34" charset="77"/>
            </a:endParaRPr>
          </a:p>
        </p:txBody>
      </p:sp>
      <p:pic>
        <p:nvPicPr>
          <p:cNvPr id="9" name="4026_processed.mp4" descr="4026_processed.mp4">
            <a:hlinkClick r:id="" action="ppaction://media"/>
            <a:extLst>
              <a:ext uri="{FF2B5EF4-FFF2-40B4-BE49-F238E27FC236}">
                <a16:creationId xmlns:a16="http://schemas.microsoft.com/office/drawing/2014/main" id="{C84BB3F1-01F1-B14B-9A44-D2EF05FE3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282909"/>
            <a:ext cx="5541320" cy="3116993"/>
          </a:xfrm>
          <a:prstGeom prst="rect">
            <a:avLst/>
          </a:prstGeom>
        </p:spPr>
      </p:pic>
      <p:pic>
        <p:nvPicPr>
          <p:cNvPr id="10" name="4026_unedited.mp4" descr="4026_unedited.mp4">
            <a:hlinkClick r:id="" action="ppaction://media"/>
            <a:extLst>
              <a:ext uri="{FF2B5EF4-FFF2-40B4-BE49-F238E27FC236}">
                <a16:creationId xmlns:a16="http://schemas.microsoft.com/office/drawing/2014/main" id="{B0E5CEF5-7599-D14D-9444-CD056B3B20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3862" y="2282910"/>
            <a:ext cx="5541319" cy="31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6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FDA9EA-9DE6-2641-A6F4-6A6F059A627F}"/>
              </a:ext>
            </a:extLst>
          </p:cNvPr>
          <p:cNvSpPr txBox="1">
            <a:spLocks/>
          </p:cNvSpPr>
          <p:nvPr/>
        </p:nvSpPr>
        <p:spPr>
          <a:xfrm>
            <a:off x="529967" y="5399902"/>
            <a:ext cx="5585252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Real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AC0B75-0CEB-9F4A-873D-CDA08EBE1EEB}"/>
              </a:ext>
            </a:extLst>
          </p:cNvPr>
          <p:cNvSpPr txBox="1">
            <a:spLocks/>
          </p:cNvSpPr>
          <p:nvPr/>
        </p:nvSpPr>
        <p:spPr>
          <a:xfrm>
            <a:off x="6142681" y="5399902"/>
            <a:ext cx="5585251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Manipulated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8787E1-FE4C-D346-82DB-013A21EB2F84}"/>
              </a:ext>
            </a:extLst>
          </p:cNvPr>
          <p:cNvSpPr txBox="1">
            <a:spLocks/>
          </p:cNvSpPr>
          <p:nvPr/>
        </p:nvSpPr>
        <p:spPr>
          <a:xfrm>
            <a:off x="529968" y="5921104"/>
            <a:ext cx="10981038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Description: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Video has been slowed down in between. 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7A877A-447F-C64A-9D87-8D2D9B71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Gill Sans MT" panose="020B0502020104020203" pitchFamily="34" charset="77"/>
              </a:rPr>
              <a:t>ATTACK 05: Inter-Frame Manipulations</a:t>
            </a:r>
            <a:endParaRPr lang="en-US" b="1">
              <a:latin typeface="Gill Sans MT" panose="020B0502020104020203" pitchFamily="34" charset="77"/>
            </a:endParaRPr>
          </a:p>
        </p:txBody>
      </p:sp>
      <p:pic>
        <p:nvPicPr>
          <p:cNvPr id="12" name="4081_processed.mp4" descr="4081_processed.mp4">
            <a:hlinkClick r:id="" action="ppaction://media"/>
            <a:extLst>
              <a:ext uri="{FF2B5EF4-FFF2-40B4-BE49-F238E27FC236}">
                <a16:creationId xmlns:a16="http://schemas.microsoft.com/office/drawing/2014/main" id="{127E105E-83A7-414F-B91E-D23EC31868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353961"/>
            <a:ext cx="5415006" cy="3045941"/>
          </a:xfrm>
          <a:prstGeom prst="rect">
            <a:avLst/>
          </a:prstGeom>
        </p:spPr>
      </p:pic>
      <p:pic>
        <p:nvPicPr>
          <p:cNvPr id="13" name="4081_unedited.mp4" descr="4081_unedited.mp4">
            <a:hlinkClick r:id="" action="ppaction://media"/>
            <a:extLst>
              <a:ext uri="{FF2B5EF4-FFF2-40B4-BE49-F238E27FC236}">
                <a16:creationId xmlns:a16="http://schemas.microsoft.com/office/drawing/2014/main" id="{94EA7EEB-C34F-954C-8686-91BF1BB832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187" y="2353961"/>
            <a:ext cx="5415006" cy="30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FDA9EA-9DE6-2641-A6F4-6A6F059A627F}"/>
              </a:ext>
            </a:extLst>
          </p:cNvPr>
          <p:cNvSpPr txBox="1">
            <a:spLocks/>
          </p:cNvSpPr>
          <p:nvPr/>
        </p:nvSpPr>
        <p:spPr>
          <a:xfrm>
            <a:off x="529967" y="5399902"/>
            <a:ext cx="5585252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Real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AC0B75-0CEB-9F4A-873D-CDA08EBE1EEB}"/>
              </a:ext>
            </a:extLst>
          </p:cNvPr>
          <p:cNvSpPr txBox="1">
            <a:spLocks/>
          </p:cNvSpPr>
          <p:nvPr/>
        </p:nvSpPr>
        <p:spPr>
          <a:xfrm>
            <a:off x="6142681" y="5399902"/>
            <a:ext cx="5585251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Manipulated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8787E1-FE4C-D346-82DB-013A21EB2F84}"/>
              </a:ext>
            </a:extLst>
          </p:cNvPr>
          <p:cNvSpPr txBox="1">
            <a:spLocks/>
          </p:cNvSpPr>
          <p:nvPr/>
        </p:nvSpPr>
        <p:spPr>
          <a:xfrm>
            <a:off x="581192" y="5921104"/>
            <a:ext cx="11029615" cy="3922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Description: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Audio has been changed. 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7A877A-447F-C64A-9D87-8D2D9B71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Gill Sans MT" panose="020B0502020104020203" pitchFamily="34" charset="77"/>
              </a:rPr>
              <a:t>ATTACK 06: Audio Replaced/Added</a:t>
            </a:r>
            <a:endParaRPr lang="en-US" b="1">
              <a:latin typeface="Gill Sans MT" panose="020B0502020104020203" pitchFamily="34" charset="77"/>
            </a:endParaRPr>
          </a:p>
        </p:txBody>
      </p:sp>
      <p:pic>
        <p:nvPicPr>
          <p:cNvPr id="9" name="4210_processed.mp4" descr="4210_processed.mp4">
            <a:hlinkClick r:id="" action="ppaction://media"/>
            <a:extLst>
              <a:ext uri="{FF2B5EF4-FFF2-40B4-BE49-F238E27FC236}">
                <a16:creationId xmlns:a16="http://schemas.microsoft.com/office/drawing/2014/main" id="{D03590AA-F4CD-6245-A3C5-BCB665708E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40886" y="2323071"/>
            <a:ext cx="5469921" cy="3076831"/>
          </a:xfrm>
          <a:prstGeom prst="rect">
            <a:avLst/>
          </a:prstGeom>
        </p:spPr>
      </p:pic>
      <p:pic>
        <p:nvPicPr>
          <p:cNvPr id="10" name="4210_unedited.mp4" descr="4210_unedited.mp4">
            <a:hlinkClick r:id="" action="ppaction://media"/>
            <a:extLst>
              <a:ext uri="{FF2B5EF4-FFF2-40B4-BE49-F238E27FC236}">
                <a16:creationId xmlns:a16="http://schemas.microsoft.com/office/drawing/2014/main" id="{9A8C1B74-9F65-4646-8A97-6E2B78EECF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192" y="2323071"/>
            <a:ext cx="5469921" cy="30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2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253</Words>
  <Application>Microsoft Macintosh PowerPoint</Application>
  <PresentationFormat>Widescreen</PresentationFormat>
  <Paragraphs>30</Paragraphs>
  <Slides>6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Gill Sans MT</vt:lpstr>
      <vt:lpstr>Wingdings 2</vt:lpstr>
      <vt:lpstr>Office Theme</vt:lpstr>
      <vt:lpstr>ATTACK 01: Adding an entity/subject </vt:lpstr>
      <vt:lpstr>ATTACK 02: Removing an entity/subject </vt:lpstr>
      <vt:lpstr>ATTACK 03: Background/Color Change</vt:lpstr>
      <vt:lpstr>ATTACK 04: Text Replaced/Added</vt:lpstr>
      <vt:lpstr>ATTACK 05: Inter-Frame Manipulations</vt:lpstr>
      <vt:lpstr>ATTACK 06: Audio Replaced/Added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ATTACK 01: Adding an entity/subject </dc:title>
  <dc:creator>Trisha Mittal</dc:creator>
  <cp:lastModifiedBy>Trisha Mittal</cp:lastModifiedBy>
  <cp:revision>1</cp:revision>
  <dcterms:created xsi:type="dcterms:W3CDTF">2022-08-12T03:32:30Z</dcterms:created>
  <dcterms:modified xsi:type="dcterms:W3CDTF">2022-08-12T03:38:17Z</dcterms:modified>
</cp:coreProperties>
</file>